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2"/>
  </p:notesMasterIdLst>
  <p:handoutMasterIdLst>
    <p:handoutMasterId r:id="rId33"/>
  </p:handoutMasterIdLst>
  <p:sldIdLst>
    <p:sldId id="328" r:id="rId2"/>
    <p:sldId id="360" r:id="rId3"/>
    <p:sldId id="385" r:id="rId4"/>
    <p:sldId id="352" r:id="rId5"/>
    <p:sldId id="337" r:id="rId6"/>
    <p:sldId id="338" r:id="rId7"/>
    <p:sldId id="339" r:id="rId8"/>
    <p:sldId id="341" r:id="rId9"/>
    <p:sldId id="365" r:id="rId10"/>
    <p:sldId id="366" r:id="rId11"/>
    <p:sldId id="376" r:id="rId12"/>
    <p:sldId id="368" r:id="rId13"/>
    <p:sldId id="342" r:id="rId14"/>
    <p:sldId id="343" r:id="rId15"/>
    <p:sldId id="373" r:id="rId16"/>
    <p:sldId id="369" r:id="rId17"/>
    <p:sldId id="390" r:id="rId18"/>
    <p:sldId id="374" r:id="rId19"/>
    <p:sldId id="396" r:id="rId20"/>
    <p:sldId id="378" r:id="rId21"/>
    <p:sldId id="347" r:id="rId22"/>
    <p:sldId id="348" r:id="rId23"/>
    <p:sldId id="379" r:id="rId24"/>
    <p:sldId id="380" r:id="rId25"/>
    <p:sldId id="391" r:id="rId26"/>
    <p:sldId id="392" r:id="rId27"/>
    <p:sldId id="393" r:id="rId28"/>
    <p:sldId id="349" r:id="rId29"/>
    <p:sldId id="381" r:id="rId30"/>
    <p:sldId id="384" r:id="rId31"/>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PRESENTATION PARCOURSUP" id="{0B896E98-F45E-4768-8620-EDDF394BE181}">
          <p14:sldIdLst>
            <p14:sldId id="326"/>
            <p14:sldId id="331"/>
            <p14:sldId id="359"/>
            <p14:sldId id="353"/>
            <p14:sldId id="329"/>
            <p14:sldId id="328"/>
            <p14:sldId id="371"/>
            <p14:sldId id="351"/>
            <p14:sldId id="358"/>
            <p14:sldId id="336"/>
            <p14:sldId id="333"/>
            <p14:sldId id="354"/>
            <p14:sldId id="388"/>
            <p14:sldId id="360"/>
            <p14:sldId id="385"/>
            <p14:sldId id="386"/>
            <p14:sldId id="364"/>
            <p14:sldId id="363"/>
            <p14:sldId id="355"/>
            <p14:sldId id="372"/>
            <p14:sldId id="352"/>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378"/>
            <p14:sldId id="344"/>
            <p14:sldId id="383"/>
            <p14:sldId id="347"/>
            <p14:sldId id="348"/>
            <p14:sldId id="379"/>
            <p14:sldId id="380"/>
            <p14:sldId id="391"/>
            <p14:sldId id="392"/>
            <p14:sldId id="393"/>
            <p14:sldId id="382"/>
            <p14:sldId id="349"/>
            <p14:sldId id="381"/>
            <p14:sldId id="384"/>
            <p14:sldId id="350"/>
            <p14:sldId id="394"/>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1B9AA"/>
    <a:srgbClr val="0C5076"/>
    <a:srgbClr val="ED7454"/>
    <a:srgbClr val="797FBB"/>
    <a:srgbClr val="3D566E"/>
    <a:srgbClr val="EC130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0C479D-4687-E740-9789-857CF0267E23}" type="datetimeFigureOut">
              <a:rPr lang="fr-FR" smtClean="0"/>
              <a:pPr/>
              <a:t>14/01/2021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14/01/2021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a:p>
        </p:txBody>
      </p:sp>
    </p:spTree>
    <p:extLst>
      <p:ext uri="{BB962C8B-B14F-4D97-AF65-F5344CB8AC3E}">
        <p14:creationId xmlns=""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 xmlns:p14="http://schemas.microsoft.com/office/powerpoint/2010/main" val="415282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 xmlns:p14="http://schemas.microsoft.com/office/powerpoint/2010/main" val="321610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pPr/>
              <a:t>14/01/2021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pPr algn="r"/>
              <a:t>14/01/2021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pPr algn="r"/>
              <a:t>14/01/2021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pPr algn="r"/>
              <a:t>14/01/2021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pPr algn="r"/>
              <a:t>14/01/2021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pPr algn="r"/>
              <a:t>14/01/2021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pPr algn="r"/>
              <a:t>14/01/2021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pPr algn="r"/>
              <a:t>14/01/2021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a:t>
            </a:fld>
            <a:endParaRPr lang="fr-F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10945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 xmlns:p14="http://schemas.microsoft.com/office/powerpoint/2010/main" val="3224629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 secteur géographique (1/2)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Tree>
    <p:extLst>
      <p:ext uri="{BB962C8B-B14F-4D97-AF65-F5344CB8AC3E}">
        <p14:creationId xmlns="" xmlns:p14="http://schemas.microsoft.com/office/powerpoint/2010/main" val="327653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a:solidFill>
                  <a:srgbClr val="ED7454"/>
                </a:solidFill>
              </a:rPr>
              <a:t>Un lycéen peut demander une césure directement après le bac </a:t>
            </a:r>
            <a:r>
              <a:rPr lang="fr-FR" sz="1600"/>
              <a:t>: possibilité de suspendre temporairement une formation afin d’acquérir une expérience utile pour son projet de formation (partir à l’étranger, réaliser un projet associatif, entrepreneurial etc…)</a:t>
            </a:r>
            <a:endParaRPr lang="fr-FR" sz="800"/>
          </a:p>
          <a:p>
            <a:pPr lvl="0" defTabSz="457200">
              <a:spcBef>
                <a:spcPct val="20000"/>
              </a:spcBef>
              <a:spcAft>
                <a:spcPts val="0"/>
              </a:spcAft>
              <a:buClr>
                <a:srgbClr val="FF0000"/>
              </a:buClr>
              <a:buSzPct val="100000"/>
            </a:pPr>
            <a:endParaRPr lang="fr-FR" sz="90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a:solidFill>
                  <a:srgbClr val="0C5076"/>
                </a:solidFill>
              </a:rPr>
              <a:t>Durée la césure : d’un semestre à une année universitaire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Demande de césure à signaler lors de la saisie des vœux sur Parcoursup </a:t>
            </a:r>
            <a:r>
              <a:rPr lang="fr-FR" sz="1400">
                <a:solidFill>
                  <a:srgbClr val="0C5076"/>
                </a:solidFill>
              </a:rPr>
              <a:t>(en cochant la case « césure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L’établissement prend connaissance de la demande de césure après que le lycéen a accepté définitivement la proposition d’admission </a:t>
            </a:r>
            <a:r>
              <a:rPr lang="fr-FR" sz="1600" b="1">
                <a:solidFill>
                  <a:srgbClr val="ED7454"/>
                </a:solidFill>
              </a:rPr>
              <a:t>&gt;</a:t>
            </a:r>
            <a:r>
              <a:rPr lang="fr-FR" sz="1400" b="1">
                <a:solidFill>
                  <a:srgbClr val="0C5076"/>
                </a:solidFill>
              </a:rPr>
              <a:t> </a:t>
            </a:r>
            <a:r>
              <a:rPr lang="fr-FR" sz="1400">
                <a:solidFill>
                  <a:srgbClr val="0C5076"/>
                </a:solidFill>
              </a:rPr>
              <a:t>Le lycéen contacte la formation pour s’y inscrire et savoir comment déposer sa demande de césure</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La césure n’est pas accordée de droit</a:t>
            </a:r>
            <a:r>
              <a:rPr lang="fr-FR" sz="1400">
                <a:solidFill>
                  <a:srgbClr val="0C5076"/>
                </a:solidFill>
              </a:rPr>
              <a:t> : une lettre de motivation précisant les objectifs et le projet envisagés pour cette césure doit être adressée au président ou directeur de l’établissement</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A l’issue de la césure, l’étudiant pourra réintégrer la formation s’il le souhaite sans repasser par Parcoursup</a:t>
            </a:r>
            <a:endParaRPr lang="fr-FR" sz="1400" b="1">
              <a:solidFill>
                <a:srgbClr val="0C5076"/>
              </a:solidFill>
              <a:cs typeface="Aria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 xmlns:p14="http://schemas.microsoft.com/office/powerpoint/2010/main" val="16453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931902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 xmlns:p14="http://schemas.microsoft.com/office/powerpoint/2010/main" val="2850462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 xmlns:p14="http://schemas.microsoft.com/office/powerpoint/2010/main" val="2442698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 xmlns:p14="http://schemas.microsoft.com/office/powerpoint/2010/main" val="1731264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 xmlns:p14="http://schemas.microsoft.com/office/powerpoint/2010/main" val="1790663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a:t>Le 2ème conseil de classe examine les vœux de chaque lycéen avec </a:t>
            </a:r>
            <a:r>
              <a:rPr lang="fr-FR" sz="1800" b="1">
                <a:solidFill>
                  <a:srgbClr val="F28E65"/>
                </a:solidFill>
              </a:rPr>
              <a:t>bienveillance et confiance </a:t>
            </a:r>
            <a:r>
              <a:rPr lang="fr-FR" sz="180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solidFill>
                  <a:srgbClr val="3D566E"/>
                </a:solidFill>
              </a:rPr>
              <a:t> </a:t>
            </a:r>
            <a:r>
              <a:rPr lang="fr-FR" sz="1800"/>
              <a:t>Pour chaque lycéen</a:t>
            </a:r>
            <a:r>
              <a:rPr lang="fr-FR" sz="1800">
                <a:solidFill>
                  <a:srgbClr val="3D566E"/>
                </a:solidFill>
              </a:rPr>
              <a:t>, une </a:t>
            </a:r>
            <a:r>
              <a:rPr lang="fr-FR" sz="1800" b="1">
                <a:solidFill>
                  <a:srgbClr val="F28E65"/>
                </a:solidFill>
              </a:rPr>
              <a:t>fiche Avenir</a:t>
            </a:r>
            <a:r>
              <a:rPr lang="fr-FR" sz="1800">
                <a:solidFill>
                  <a:srgbClr val="3D566E"/>
                </a:solidFill>
              </a:rPr>
              <a:t> </a:t>
            </a:r>
            <a:r>
              <a:rPr lang="fr-FR" sz="1800"/>
              <a:t>est renseignée par le lycée et versée au dossier de l’élève : </a:t>
            </a:r>
          </a:p>
          <a:p>
            <a:pPr marL="627063" lvl="1" indent="-169863" defTabSz="457200">
              <a:spcBef>
                <a:spcPct val="20000"/>
              </a:spcBef>
              <a:spcAft>
                <a:spcPts val="0"/>
              </a:spcAft>
              <a:buClr>
                <a:srgbClr val="FF0000"/>
              </a:buClr>
              <a:defRPr/>
            </a:pPr>
            <a:r>
              <a:rPr lang="fr-FR" sz="140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t>La fiche Avenir est consultable par le lycéen dans son dossier </a:t>
            </a:r>
            <a:r>
              <a:rPr lang="fr-FR" sz="1800" b="1"/>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a:solidFill>
                <a:srgbClr val="3D566E"/>
              </a:solidFill>
              <a:latin typeface="Calibri"/>
            </a:endParaRPr>
          </a:p>
          <a:p>
            <a:pPr lvl="0" defTabSz="457200">
              <a:spcBef>
                <a:spcPct val="20000"/>
              </a:spcBef>
              <a:spcAft>
                <a:spcPts val="0"/>
              </a:spcAft>
              <a:buClr>
                <a:srgbClr val="FF0000"/>
              </a:buClr>
              <a:buSzPct val="100000"/>
              <a:defRPr/>
            </a:pPr>
            <a:r>
              <a:rPr lang="fr-FR" sz="5600">
                <a:solidFill>
                  <a:srgbClr val="3D566E"/>
                </a:solidFill>
                <a:latin typeface="Calibri"/>
              </a:rPr>
              <a:t>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 xmlns:p14="http://schemas.microsoft.com/office/powerpoint/2010/main" val="1491690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14/01/2021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a:p>
        </p:txBody>
      </p:sp>
      <p:pic>
        <p:nvPicPr>
          <p:cNvPr id="8" name="Imag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45362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1520" y="1419622"/>
            <a:ext cx="5647153" cy="2964756"/>
          </a:xfrm>
          <a:prstGeom prst="rect">
            <a:avLst/>
          </a:prstGeom>
        </p:spPr>
      </p:pic>
    </p:spTree>
    <p:extLst>
      <p:ext uri="{BB962C8B-B14F-4D97-AF65-F5344CB8AC3E}">
        <p14:creationId xmlns="" xmlns:p14="http://schemas.microsoft.com/office/powerpoint/2010/main" val="476588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 xmlns:p14="http://schemas.microsoft.com/office/powerpoint/2010/main" val="33143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pic>
        <p:nvPicPr>
          <p:cNvPr id="7" name="Imag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16461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Tree>
    <p:extLst>
      <p:ext uri="{BB962C8B-B14F-4D97-AF65-F5344CB8AC3E}">
        <p14:creationId xmlns="" xmlns:p14="http://schemas.microsoft.com/office/powerpoint/2010/main" val="32213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pPr algn="r"/>
              <a:t>14/01/2021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23</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23</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 xmlns:p14="http://schemas.microsoft.com/office/powerpoint/2010/main" val="93371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24</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 xmlns:p14="http://schemas.microsoft.com/office/powerpoint/2010/main" val="108490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 xmlns:p14="http://schemas.microsoft.com/office/powerpoint/2010/main" val="138054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 xmlns:p14="http://schemas.microsoft.com/office/powerpoint/2010/main" val="138054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 xmlns:p14="http://schemas.microsoft.com/office/powerpoint/2010/main" val="205006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Tree>
    <p:extLst>
      <p:ext uri="{BB962C8B-B14F-4D97-AF65-F5344CB8AC3E}">
        <p14:creationId xmlns="" xmlns:p14="http://schemas.microsoft.com/office/powerpoint/2010/main" val="207285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Tree>
    <p:extLst>
      <p:ext uri="{BB962C8B-B14F-4D97-AF65-F5344CB8AC3E}">
        <p14:creationId xmlns="" xmlns:p14="http://schemas.microsoft.com/office/powerpoint/2010/main" val="43025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a:latin typeface="Calibri"/>
              </a:rPr>
              <a:t>Pour chaque formation trouvée :</a:t>
            </a:r>
          </a:p>
          <a:p>
            <a:pPr lvl="0" defTabSz="457200">
              <a:spcBef>
                <a:spcPct val="20000"/>
              </a:spcBef>
              <a:spcAft>
                <a:spcPts val="0"/>
              </a:spcAft>
              <a:buClr>
                <a:srgbClr val="FF0000"/>
              </a:buClr>
              <a:buSzPct val="100000"/>
              <a:defRPr/>
            </a:pPr>
            <a:endParaRPr lang="fr-FR" sz="1400" b="1">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nombre de places </a:t>
            </a:r>
            <a:r>
              <a:rPr lang="fr-FR" sz="110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taux d'accès </a:t>
            </a:r>
            <a:r>
              <a:rPr lang="fr-FR" sz="110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pourcentage de candidats  admis selon le type de baccalauréat </a:t>
            </a:r>
            <a:r>
              <a:rPr lang="fr-FR" sz="110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Des </a:t>
            </a:r>
            <a:r>
              <a:rPr lang="fr-FR" sz="1100" b="1">
                <a:solidFill>
                  <a:srgbClr val="0C5076"/>
                </a:solidFill>
                <a:latin typeface="Calibri"/>
              </a:rPr>
              <a:t>suggestions de formations similaires </a:t>
            </a:r>
            <a:r>
              <a:rPr lang="fr-FR" sz="110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a:solidFill>
                  <a:srgbClr val="0C5076"/>
                </a:solidFill>
                <a:latin typeface="Calibri"/>
              </a:rPr>
              <a:t>Un lien pour accéder à la fiche détaillée de la formation</a:t>
            </a:r>
          </a:p>
          <a:p>
            <a:pPr lvl="0"/>
            <a:endParaRPr lang="fr-FR" sz="120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14/01/2021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3792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 xmlns:p14="http://schemas.microsoft.com/office/powerpoint/2010/main" val="338618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pPr algn="r"/>
              <a:t>14/01/2021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51" y="0"/>
            <a:ext cx="9144000" cy="5143500"/>
          </a:xfrm>
          <a:prstGeom prst="rect">
            <a:avLst/>
          </a:prstGeom>
        </p:spPr>
      </p:pic>
    </p:spTree>
    <p:extLst>
      <p:ext uri="{BB962C8B-B14F-4D97-AF65-F5344CB8AC3E}">
        <p14:creationId xmlns="" xmlns:p14="http://schemas.microsoft.com/office/powerpoint/2010/main" val="1890945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 xmlns:p14="http://schemas.microsoft.com/office/powerpoint/2010/main" val="248353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 xmlns:p14="http://schemas.microsoft.com/office/powerpoint/2010/main" val="266650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p>
          <a:p>
            <a:pPr marL="171450" indent="-171450">
              <a:buFont typeface="Arial" panose="020B0604020202020204" pitchFamily="34" charset="0"/>
              <a:buChar char="•"/>
            </a:pP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 xmlns:p14="http://schemas.microsoft.com/office/powerpoint/2010/main" val="1702998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59999" y="1179297"/>
            <a:ext cx="8424000" cy="3651910"/>
          </a:xfrm>
        </p:spPr>
        <p:txBody>
          <a:bodyPr/>
          <a:lstStyle/>
          <a:p>
            <a:r>
              <a:rPr lang="fr-FR" sz="1800" b="1">
                <a:latin typeface="Arial"/>
                <a:cs typeface="Arial"/>
              </a:rPr>
              <a:t>Les formations dont </a:t>
            </a:r>
            <a:r>
              <a:rPr lang="fr-FR" sz="1800" b="1" u="sng">
                <a:latin typeface="Arial"/>
                <a:cs typeface="Arial"/>
              </a:rPr>
              <a:t>le nombre de sous-vœux n’est pas limité : </a:t>
            </a:r>
            <a:endParaRPr lang="fr-FR" sz="1800" b="1"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a:solidFill>
                  <a:srgbClr val="F28E65"/>
                </a:solidFill>
              </a:rPr>
              <a:t>Les IFSI </a:t>
            </a:r>
            <a:r>
              <a:rPr lang="fr-FR" sz="1600">
                <a:solidFill>
                  <a:srgbClr val="3D566E"/>
                </a:solidFill>
              </a:rPr>
              <a:t>(Instituts de Formation en Soins Infirmiers) et </a:t>
            </a:r>
            <a:r>
              <a:rPr lang="fr-FR" sz="1600" b="1">
                <a:solidFill>
                  <a:srgbClr val="F28E65"/>
                </a:solidFill>
              </a:rPr>
              <a:t>les instituts d'orthophonie, orthoptie et audioprothèse </a:t>
            </a:r>
            <a:r>
              <a:rPr lang="fr-FR" sz="1600">
                <a:solidFill>
                  <a:srgbClr val="3D566E"/>
                </a:solidFill>
              </a:rPr>
              <a:t>regroupés à </a:t>
            </a:r>
            <a:r>
              <a:rPr lang="fr-FR" sz="1600" b="1">
                <a:solidFill>
                  <a:srgbClr val="F28E65"/>
                </a:solidFill>
              </a:rPr>
              <a:t>l’échelle territoriale</a:t>
            </a:r>
            <a:r>
              <a:rPr lang="fr-FR" sz="1600">
                <a:solidFill>
                  <a:srgbClr val="3D566E"/>
                </a:solidFill>
              </a:rPr>
              <a:t>. A noter </a:t>
            </a:r>
            <a:r>
              <a:rPr lang="fr-FR" sz="1600" b="1">
                <a:solidFill>
                  <a:srgbClr val="3D566E"/>
                </a:solidFill>
              </a:rPr>
              <a:t>: </a:t>
            </a:r>
            <a:r>
              <a:rPr lang="fr-FR" sz="1600" b="1">
                <a:solidFill>
                  <a:srgbClr val="F28E65"/>
                </a:solidFill>
              </a:rPr>
              <a:t>limitation de 5 vœux multiples maximum par filière </a:t>
            </a:r>
          </a:p>
          <a:p>
            <a:pPr marL="171450" lvl="0" indent="-171450">
              <a:buFont typeface="Arial" panose="020B0604020202020204" pitchFamily="34" charset="0"/>
              <a:buChar char="•"/>
            </a:pPr>
            <a:r>
              <a:rPr lang="fr-FR" sz="1600" b="1">
                <a:solidFill>
                  <a:srgbClr val="F28E65"/>
                </a:solidFill>
              </a:rPr>
              <a:t>Les EFTS </a:t>
            </a:r>
            <a:r>
              <a:rPr lang="fr-FR" sz="1600"/>
              <a:t>(Etablissements de Formation en Travail Social) </a:t>
            </a:r>
            <a:r>
              <a:rPr lang="fr-FR" sz="1600">
                <a:solidFill>
                  <a:srgbClr val="3D566E"/>
                </a:solidFill>
              </a:rPr>
              <a:t>regroupés par </a:t>
            </a:r>
            <a:r>
              <a:rPr lang="fr-FR" sz="1600" b="1">
                <a:solidFill>
                  <a:srgbClr val="F28E65"/>
                </a:solidFill>
              </a:rPr>
              <a:t>diplôme d’Etat à l’échelle nationale </a:t>
            </a:r>
            <a:endParaRPr lang="fr-FR" sz="1600">
              <a:solidFill>
                <a:srgbClr val="3D566E"/>
              </a:solidFill>
            </a:endParaRPr>
          </a:p>
          <a:p>
            <a:pPr marL="171450" lvl="0" indent="-171450">
              <a:buFont typeface="Arial" panose="020B0604020202020204" pitchFamily="34" charset="0"/>
              <a:buChar char="•"/>
            </a:pPr>
            <a:r>
              <a:rPr lang="fr-FR" sz="1600" b="1">
                <a:solidFill>
                  <a:srgbClr val="F28E65"/>
                </a:solidFill>
              </a:rPr>
              <a:t>Les écoles d'ingénieurs et de commerce/management </a:t>
            </a:r>
            <a:r>
              <a:rPr lang="fr-FR" sz="1600">
                <a:solidFill>
                  <a:srgbClr val="3D566E"/>
                </a:solidFill>
              </a:rPr>
              <a:t>regroupées </a:t>
            </a:r>
            <a:r>
              <a:rPr lang="fr-FR" sz="1600" b="1">
                <a:solidFill>
                  <a:srgbClr val="F28E65"/>
                </a:solidFill>
              </a:rPr>
              <a:t>en réseau </a:t>
            </a:r>
            <a:r>
              <a:rPr lang="fr-FR" sz="1600">
                <a:solidFill>
                  <a:srgbClr val="3D566E"/>
                </a:solidFill>
              </a:rPr>
              <a:t>et qui </a:t>
            </a:r>
            <a:r>
              <a:rPr lang="fr-FR" sz="1600" b="1">
                <a:solidFill>
                  <a:srgbClr val="F28E65"/>
                </a:solidFill>
              </a:rPr>
              <a:t>recrutent sur concours commun </a:t>
            </a:r>
          </a:p>
          <a:p>
            <a:pPr marL="171450" lvl="0" indent="-171450">
              <a:buFont typeface="Arial" panose="020B0604020202020204" pitchFamily="34" charset="0"/>
              <a:buChar char="•"/>
            </a:pPr>
            <a:r>
              <a:rPr lang="fr-FR" sz="1600" b="1">
                <a:solidFill>
                  <a:srgbClr val="F28E65"/>
                </a:solidFill>
              </a:rPr>
              <a:t>Le réseau des Sciences Po / IEP </a:t>
            </a:r>
            <a:r>
              <a:rPr lang="fr-FR" sz="1600">
                <a:solidFill>
                  <a:srgbClr val="3D566E"/>
                </a:solidFill>
              </a:rPr>
              <a:t>(Aix, Lille, Lyon, Rennes, Saint-Germain-en-Laye, Strasbourg et Toulouse) et </a:t>
            </a:r>
            <a:r>
              <a:rPr lang="fr-FR" sz="1600" b="1">
                <a:solidFill>
                  <a:srgbClr val="F28E65"/>
                </a:solidFill>
              </a:rPr>
              <a:t>Sciences Po / IEP Paris </a:t>
            </a:r>
          </a:p>
          <a:p>
            <a:pPr marL="171450" lvl="0" indent="-171450">
              <a:buFont typeface="Arial" panose="020B0604020202020204" pitchFamily="34" charset="0"/>
              <a:buChar char="•"/>
            </a:pPr>
            <a:r>
              <a:rPr lang="fr-FR" sz="1600" b="1">
                <a:solidFill>
                  <a:srgbClr val="F28E65"/>
                </a:solidFill>
              </a:rPr>
              <a:t> Les parcours spécifiques "accès santé" (PASS) en Ile-de-France </a:t>
            </a:r>
            <a:r>
              <a:rPr lang="fr-FR" sz="1600">
                <a:solidFill>
                  <a:srgbClr val="3D566E"/>
                </a:solidFill>
              </a:rPr>
              <a:t>regroupés à l’échelle régionale </a:t>
            </a:r>
          </a:p>
          <a:p>
            <a:pPr marL="171450" indent="-171450">
              <a:buFont typeface="Arial" panose="020B0604020202020204" pitchFamily="34" charset="0"/>
              <a:buChar char="•"/>
            </a:pPr>
            <a:r>
              <a:rPr lang="fr-FR" sz="1600" b="1">
                <a:solidFill>
                  <a:srgbClr val="F28E65"/>
                </a:solidFill>
              </a:rPr>
              <a:t>Le concours commun des écoles nationales vétérinaires </a:t>
            </a:r>
            <a:r>
              <a:rPr lang="fr-FR" sz="1400" b="1">
                <a:solidFill>
                  <a:srgbClr val="F28E65"/>
                </a:solidFill>
              </a:rPr>
              <a:t>   </a:t>
            </a:r>
            <a:endParaRPr lang="fr-FR" sz="1400" b="1">
              <a:solidFill>
                <a:srgbClr val="F28E65"/>
              </a:solidFill>
              <a:cs typeface="Arial"/>
            </a:endParaRPr>
          </a:p>
          <a:p>
            <a:endParaRPr lang="fr-FR"/>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 xmlns:p14="http://schemas.microsoft.com/office/powerpoint/2010/main" val="200735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14/01/2021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 xmlns:p14="http://schemas.microsoft.com/office/powerpoint/2010/main" val="1943004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TotalTime>
  <Words>2150</Words>
  <Application>Microsoft Office PowerPoint</Application>
  <PresentationFormat>Affichage à l'écran (16:9)</PresentationFormat>
  <Paragraphs>307</Paragraphs>
  <Slides>30</Slides>
  <Notes>4</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OPÉRATEURS</vt:lpstr>
      <vt:lpstr>Diapositive 1</vt:lpstr>
      <vt:lpstr>Rechercher des formations sur Parcoursup.fr </vt:lpstr>
      <vt:lpstr>Diapositive 3</vt:lpstr>
      <vt:lpstr>Diapositive 4</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La demande de césure : mode d’emploi </vt:lpstr>
      <vt:lpstr>Diapositive 13</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La fiche avenir renseignée par le lycée </vt:lpstr>
      <vt:lpstr>Diapositive 19</vt:lpstr>
      <vt:lpstr>Les principes de l’admission </vt:lpstr>
      <vt:lpstr>Diapositive 21</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Les solutions pour les candidats qui n’ont pas reçu de proposition d’admission </vt:lpstr>
      <vt:lpstr>L’inscription administrative dans la formation choisie </vt:lpstr>
      <vt:lpstr>Demande de bourse et/ou de logement </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cp:lastModifiedBy>
  <cp:revision>20</cp:revision>
  <dcterms:created xsi:type="dcterms:W3CDTF">2020-10-27T08:44:50Z</dcterms:created>
  <dcterms:modified xsi:type="dcterms:W3CDTF">2021-01-14T16:33:03Z</dcterms:modified>
</cp:coreProperties>
</file>